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98" r:id="rId6"/>
  </p:sldMasterIdLst>
  <p:notesMasterIdLst>
    <p:notesMasterId r:id="rId36"/>
  </p:notesMasterIdLst>
  <p:handoutMasterIdLst>
    <p:handoutMasterId r:id="rId37"/>
  </p:handoutMasterIdLst>
  <p:sldIdLst>
    <p:sldId id="600" r:id="rId7"/>
    <p:sldId id="615" r:id="rId8"/>
    <p:sldId id="627" r:id="rId9"/>
    <p:sldId id="614" r:id="rId10"/>
    <p:sldId id="628" r:id="rId11"/>
    <p:sldId id="617" r:id="rId12"/>
    <p:sldId id="616" r:id="rId13"/>
    <p:sldId id="620" r:id="rId14"/>
    <p:sldId id="619" r:id="rId15"/>
    <p:sldId id="641" r:id="rId16"/>
    <p:sldId id="618" r:id="rId17"/>
    <p:sldId id="642" r:id="rId18"/>
    <p:sldId id="640" r:id="rId19"/>
    <p:sldId id="622" r:id="rId20"/>
    <p:sldId id="623" r:id="rId21"/>
    <p:sldId id="629" r:id="rId22"/>
    <p:sldId id="639" r:id="rId23"/>
    <p:sldId id="630" r:id="rId24"/>
    <p:sldId id="626" r:id="rId25"/>
    <p:sldId id="624" r:id="rId26"/>
    <p:sldId id="625" r:id="rId27"/>
    <p:sldId id="633" r:id="rId28"/>
    <p:sldId id="634" r:id="rId29"/>
    <p:sldId id="635" r:id="rId30"/>
    <p:sldId id="643" r:id="rId31"/>
    <p:sldId id="636" r:id="rId32"/>
    <p:sldId id="631" r:id="rId33"/>
    <p:sldId id="637" r:id="rId34"/>
    <p:sldId id="638" r:id="rId35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11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CC99"/>
    <a:srgbClr val="9D3431"/>
    <a:srgbClr val="FFFFCC"/>
    <a:srgbClr val="FF0000"/>
    <a:srgbClr val="FF9966"/>
    <a:srgbClr val="008000"/>
    <a:srgbClr val="669900"/>
    <a:srgbClr val="FF00F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4" autoAdjust="0"/>
    <p:restoredTop sz="94607" autoAdjust="0"/>
  </p:normalViewPr>
  <p:slideViewPr>
    <p:cSldViewPr snapToGrid="0">
      <p:cViewPr varScale="1">
        <p:scale>
          <a:sx n="65" d="100"/>
          <a:sy n="65" d="100"/>
        </p:scale>
        <p:origin x="150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3498" y="-7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5953" y="0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17612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5953" y="8817612"/>
            <a:ext cx="3027466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89" tIns="45594" rIns="91189" bIns="4559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8226311-62EA-456F-8B76-9220A4C1A6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7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t" anchorCtr="0" compatLnSpc="1">
            <a:prstTxWarp prst="textNoShape">
              <a:avLst/>
            </a:prstTxWarp>
          </a:bodyPr>
          <a:lstStyle>
            <a:lvl1pPr defTabSz="929627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5953" y="0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t" anchorCtr="0" compatLnSpc="1">
            <a:prstTxWarp prst="textNoShape">
              <a:avLst/>
            </a:prstTxWarp>
          </a:bodyPr>
          <a:lstStyle>
            <a:lvl1pPr algn="r" defTabSz="929627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133" y="4410392"/>
            <a:ext cx="5586735" cy="417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9198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b" anchorCtr="0" compatLnSpc="1">
            <a:prstTxWarp prst="textNoShape">
              <a:avLst/>
            </a:prstTxWarp>
          </a:bodyPr>
          <a:lstStyle>
            <a:lvl1pPr defTabSz="929627">
              <a:defRPr sz="13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5953" y="8819198"/>
            <a:ext cx="3027466" cy="462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6" tIns="46458" rIns="92916" bIns="46458" numCol="1" anchor="b" anchorCtr="0" compatLnSpc="1">
            <a:prstTxWarp prst="textNoShape">
              <a:avLst/>
            </a:prstTxWarp>
          </a:bodyPr>
          <a:lstStyle>
            <a:lvl1pPr algn="r" defTabSz="929627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8C1C09D7-2034-4A7F-959F-75165A7C71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175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ronwynb\Desktop\Branding\divider_template_backg#5330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7128" y="6096000"/>
            <a:ext cx="2765528" cy="1005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767" y="3210235"/>
            <a:ext cx="8033340" cy="2488815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41349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 smtClean="0"/>
              <a:t>Click to edit Master subtitle style</a:t>
            </a:r>
          </a:p>
        </p:txBody>
      </p:sp>
      <p:pic>
        <p:nvPicPr>
          <p:cNvPr id="2052" name="Picture 4" descr="C:\Users\boyce\Documents\lclsII_banner_v01_wd565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863" y="323958"/>
            <a:ext cx="6137377" cy="127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100" y="3876675"/>
            <a:ext cx="2524389" cy="733425"/>
          </a:xfrm>
          <a:prstGeom prst="rect">
            <a:avLst/>
          </a:prstGeom>
        </p:spPr>
      </p:pic>
      <p:pic>
        <p:nvPicPr>
          <p:cNvPr id="14" name="Picture 2" descr="C:\Documents and Settings\mcdunn\Desktop\LBNL_Full_Logo_Final.gif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400800" y="3590925"/>
            <a:ext cx="907882" cy="776239"/>
          </a:xfrm>
          <a:prstGeom prst="rect">
            <a:avLst/>
          </a:prstGeom>
          <a:noFill/>
        </p:spPr>
      </p:pic>
      <p:pic>
        <p:nvPicPr>
          <p:cNvPr id="16" name="Picture 39" descr="http://inside.anl.gov/resources/standards/images/logos/ANL_H_Black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491503" y="3680008"/>
            <a:ext cx="1223871" cy="569939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</p:pic>
      <p:pic>
        <p:nvPicPr>
          <p:cNvPr id="17" name="Picture 2" descr="C:\Users\tor\Downloads\FermiLogo.tiff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9601" y="4531614"/>
            <a:ext cx="1792224" cy="323468"/>
          </a:xfrm>
          <a:prstGeom prst="rect">
            <a:avLst/>
          </a:prstGeom>
          <a:noFill/>
        </p:spPr>
      </p:pic>
      <p:pic>
        <p:nvPicPr>
          <p:cNvPr id="18" name="Picture 17" descr="JLab_logo_white1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076" y="4380905"/>
            <a:ext cx="1952624" cy="610194"/>
          </a:xfrm>
          <a:prstGeom prst="rect">
            <a:avLst/>
          </a:prstGeom>
        </p:spPr>
      </p:pic>
      <p:pic>
        <p:nvPicPr>
          <p:cNvPr id="19" name="Picture 18" descr="cornell university 2.gif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050" y="4371975"/>
            <a:ext cx="775963" cy="7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2017 TTC Workshop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46088" y="1670050"/>
            <a:ext cx="8108950" cy="4648200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defRPr/>
            </a:lvl2pPr>
            <a:lvl3pPr>
              <a:buClr>
                <a:srgbClr val="981E32"/>
              </a:buClr>
              <a:defRPr/>
            </a:lvl3pPr>
            <a:lvl4pPr>
              <a:buClr>
                <a:srgbClr val="981E32"/>
              </a:buClr>
              <a:defRPr/>
            </a:lvl4pPr>
            <a:lvl5pPr>
              <a:buClr>
                <a:srgbClr val="981E32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2017 TTC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2017 TTC Workshop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723840"/>
            <a:ext cx="2442340" cy="222421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4094034"/>
            <a:ext cx="2442340" cy="222421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723840"/>
            <a:ext cx="2442340" cy="459441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46088" y="1670050"/>
            <a:ext cx="3013075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2017 TTC Workshop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670050"/>
            <a:ext cx="2667000" cy="46482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46088" y="1670050"/>
            <a:ext cx="5484812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473" y="1667866"/>
            <a:ext cx="8109919" cy="46503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472" y="6543674"/>
            <a:ext cx="4126528" cy="31432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2017 TTC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800" b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000" b="0" kern="1200" baseline="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1pPr>
      <a:lvl2pPr marL="180000" indent="-180000" algn="l" defTabSz="914400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Clr>
          <a:schemeClr val="tx1"/>
        </a:buClr>
        <a:buSzPct val="100000"/>
        <a:buFont typeface="Arial" pitchFamily="34" charset="0"/>
        <a:buChar char="•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2pPr>
      <a:lvl3pPr marL="504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SzPct val="100000"/>
        <a:buFont typeface="Arial" pitchFamily="34" charset="0"/>
        <a:buChar char="-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3pPr>
      <a:lvl4pPr marL="828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SzPct val="100000"/>
        <a:buFont typeface="Arial" pitchFamily="34" charset="0"/>
        <a:buChar char="•"/>
        <a:defRPr sz="1800" kern="1200">
          <a:solidFill>
            <a:schemeClr val="bg2"/>
          </a:solidFill>
          <a:latin typeface="Arial" pitchFamily="34" charset="0"/>
          <a:ea typeface="+mn-ea"/>
          <a:cs typeface="Arial" pitchFamily="34" charset="0"/>
        </a:defRPr>
      </a:lvl4pPr>
      <a:lvl5pPr marL="1152000" indent="-180000" algn="l" defTabSz="914400" rtl="0" eaLnBrk="1" latinLnBrk="0" hangingPunct="1">
        <a:lnSpc>
          <a:spcPct val="120000"/>
        </a:lnSpc>
        <a:spcBef>
          <a:spcPts val="0"/>
        </a:spcBef>
        <a:buClr>
          <a:schemeClr val="tx1"/>
        </a:buClr>
        <a:buSzPct val="100000"/>
        <a:buFont typeface="Arial" pitchFamily="34" charset="0"/>
        <a:buChar char="-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628015"/>
            <a:ext cx="8008937" cy="2246313"/>
          </a:xfrm>
        </p:spPr>
        <p:txBody>
          <a:bodyPr/>
          <a:lstStyle/>
          <a:p>
            <a:r>
              <a:rPr lang="en-US" smtClean="0"/>
              <a:t>First LCLS-II Production Cavity Results with N-Doping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57213" y="1638481"/>
            <a:ext cx="8008937" cy="22463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300" b="1" kern="1200">
                <a:solidFill>
                  <a:schemeClr val="bg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000" dirty="0" smtClean="0"/>
              <a:t>Dan Gonnella</a:t>
            </a:r>
          </a:p>
          <a:p>
            <a:pPr fontAlgn="auto">
              <a:spcAft>
                <a:spcPts val="0"/>
              </a:spcAft>
            </a:pPr>
            <a:r>
              <a:rPr lang="en-US" sz="2000" b="0" dirty="0" smtClean="0"/>
              <a:t>2017 TTC Workshop</a:t>
            </a:r>
          </a:p>
          <a:p>
            <a:pPr fontAlgn="auto">
              <a:spcAft>
                <a:spcPts val="0"/>
              </a:spcAft>
            </a:pPr>
            <a:r>
              <a:rPr lang="en-US" sz="2000" b="0" dirty="0" smtClean="0"/>
              <a:t>February 21, 2017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51835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Resistance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205159" y="3206853"/>
            <a:ext cx="299447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significantly higher than in R&amp;D Cavities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5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Updated recipe:</a:t>
            </a:r>
          </a:p>
          <a:p>
            <a:pPr marL="522900" lvl="1" indent="-342900"/>
            <a:r>
              <a:rPr lang="en-US" b="1" dirty="0" smtClean="0"/>
              <a:t>200</a:t>
            </a:r>
            <a:r>
              <a:rPr lang="en-US" dirty="0" smtClean="0"/>
              <a:t> </a:t>
            </a:r>
            <a:r>
              <a:rPr lang="el-GR" dirty="0" smtClean="0"/>
              <a:t>μ</a:t>
            </a:r>
            <a:r>
              <a:rPr lang="en-US" dirty="0" smtClean="0"/>
              <a:t>m bulk EP</a:t>
            </a:r>
          </a:p>
          <a:p>
            <a:pPr marL="522900" lvl="1" indent="-342900"/>
            <a:r>
              <a:rPr lang="en-US" b="1" dirty="0" smtClean="0"/>
              <a:t>900</a:t>
            </a:r>
            <a:r>
              <a:rPr lang="en-US" baseline="30000" dirty="0" smtClean="0"/>
              <a:t>o</a:t>
            </a:r>
            <a:r>
              <a:rPr lang="en-US" dirty="0" smtClean="0"/>
              <a:t>C degas for 3 hours in vacuum</a:t>
            </a:r>
          </a:p>
          <a:p>
            <a:pPr marL="522900" lvl="1" indent="-342900"/>
            <a:r>
              <a:rPr lang="en-US" dirty="0" smtClean="0"/>
              <a:t>2 minutes at 800</a:t>
            </a:r>
            <a:r>
              <a:rPr lang="en-US" baseline="30000" dirty="0" smtClean="0"/>
              <a:t>o</a:t>
            </a:r>
            <a:r>
              <a:rPr lang="en-US" dirty="0" smtClean="0"/>
              <a:t>C in 20-30 </a:t>
            </a:r>
            <a:r>
              <a:rPr lang="en-US" dirty="0" err="1" smtClean="0"/>
              <a:t>mTorr</a:t>
            </a:r>
            <a:r>
              <a:rPr lang="en-US" dirty="0" smtClean="0"/>
              <a:t> of N</a:t>
            </a:r>
            <a:r>
              <a:rPr lang="en-US" baseline="-25000" dirty="0" smtClean="0"/>
              <a:t>2</a:t>
            </a:r>
            <a:endParaRPr lang="en-US" dirty="0" smtClean="0"/>
          </a:p>
          <a:p>
            <a:pPr marL="522900" lvl="1" indent="-342900"/>
            <a:r>
              <a:rPr lang="en-US" dirty="0" smtClean="0"/>
              <a:t>6 minutes at 800</a:t>
            </a:r>
            <a:r>
              <a:rPr lang="en-US" baseline="30000" dirty="0" smtClean="0"/>
              <a:t>o</a:t>
            </a:r>
            <a:r>
              <a:rPr lang="en-US" dirty="0" smtClean="0"/>
              <a:t>C in vacuum</a:t>
            </a:r>
          </a:p>
          <a:p>
            <a:pPr marL="522900" lvl="1" indent="-342900"/>
            <a:r>
              <a:rPr lang="en-US" dirty="0" smtClean="0"/>
              <a:t>5-7 </a:t>
            </a:r>
            <a:r>
              <a:rPr lang="el-GR" dirty="0" smtClean="0"/>
              <a:t>μ</a:t>
            </a:r>
            <a:r>
              <a:rPr lang="en-US" dirty="0" smtClean="0"/>
              <a:t>m light EP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3644" y="5431536"/>
            <a:ext cx="569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more information on flux expulsion and the change in recipe see Ari </a:t>
            </a:r>
            <a:r>
              <a:rPr lang="en-US" dirty="0" err="1" smtClean="0"/>
              <a:t>Palczewski’s</a:t>
            </a:r>
            <a:r>
              <a:rPr lang="en-US" dirty="0" smtClean="0"/>
              <a:t>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Resistance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6807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Resistance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Down Arrow 6"/>
          <p:cNvSpPr/>
          <p:nvPr/>
        </p:nvSpPr>
        <p:spPr>
          <a:xfrm>
            <a:off x="4572000" y="2715768"/>
            <a:ext cx="210312" cy="74980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65192" y="2764381"/>
            <a:ext cx="31638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Lower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res</a:t>
            </a:r>
            <a:r>
              <a:rPr lang="en-US" dirty="0" smtClean="0"/>
              <a:t> due to more bulk EP and better flux expulsion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Cavity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54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Results after Recipe Change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5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Introduction to LCLS-II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Cavity Preparation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Transfer of N-Doping to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RF Results from First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Summary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BCS Resistance in Production Cavities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6126480" y="1502333"/>
            <a:ext cx="2907792" cy="460560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is a good measurement of the 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Doping is unaffected by recipe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baseline="-25000" dirty="0" smtClean="0"/>
              <a:t>BCS</a:t>
            </a:r>
            <a:r>
              <a:rPr lang="en-US" dirty="0" smtClean="0"/>
              <a:t> obtained in production cavities is similar to that obtained during the R&amp;D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Doping protocols successfully transferred to vendors for production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2" y="1712645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115568" y="4572000"/>
            <a:ext cx="1965960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</a:rPr>
              <a:t>Small Representative Subset of Cavities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9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Introduction to LCLS-II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Cavity Preparation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Transfer of N-Doping to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RF Results from First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Summary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Statistics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22 Cavities from Vendor A have been tested, a mix of Material 1 </a:t>
            </a:r>
            <a:br>
              <a:rPr lang="en-US" dirty="0" smtClean="0"/>
            </a:br>
            <a:r>
              <a:rPr lang="en-US" dirty="0" smtClean="0"/>
              <a:t>and 2</a:t>
            </a:r>
          </a:p>
          <a:p>
            <a:pPr marL="522900" lvl="1" indent="-342900"/>
            <a:r>
              <a:rPr lang="en-US" dirty="0" smtClean="0"/>
              <a:t>8 received original recipe</a:t>
            </a:r>
          </a:p>
          <a:p>
            <a:pPr marL="522900" lvl="1" indent="-342900"/>
            <a:r>
              <a:rPr lang="en-US" dirty="0" smtClean="0"/>
              <a:t>Remaining 14 received new recipe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44 Cavities from Vendor B have been tested, all from Material 1</a:t>
            </a:r>
          </a:p>
          <a:p>
            <a:pPr marL="522900" lvl="1" indent="-342900"/>
            <a:r>
              <a:rPr lang="en-US" dirty="0" smtClean="0"/>
              <a:t>16 received original recipe</a:t>
            </a:r>
          </a:p>
          <a:p>
            <a:pPr marL="522900" lvl="1" indent="-342900"/>
            <a:r>
              <a:rPr lang="en-US" dirty="0" smtClean="0"/>
              <a:t>Remaining 28 received new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Introduction to LCLS-II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Cavity Preparation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Transfer of N-Doping to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RF Results from First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Summary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8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B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Right Brace 7"/>
          <p:cNvSpPr/>
          <p:nvPr/>
        </p:nvSpPr>
        <p:spPr>
          <a:xfrm>
            <a:off x="7040880" y="1920240"/>
            <a:ext cx="292608" cy="8229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51776" y="1870055"/>
            <a:ext cx="170078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Majority of Cavities Now above 3x10</a:t>
            </a:r>
            <a:r>
              <a:rPr lang="en-US" baseline="30000" dirty="0" smtClean="0"/>
              <a:t>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8164" y="5623560"/>
            <a:ext cx="532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Magnetic field in VT </a:t>
            </a:r>
            <a:r>
              <a:rPr lang="en-US" dirty="0" err="1" smtClean="0"/>
              <a:t>Dewars</a:t>
            </a:r>
            <a:r>
              <a:rPr lang="en-US" dirty="0" smtClean="0"/>
              <a:t> no longer actively compensated – most of these tests in &gt;5 </a:t>
            </a:r>
            <a:r>
              <a:rPr lang="en-US" dirty="0" err="1" smtClean="0"/>
              <a:t>mG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66160" y="4544568"/>
            <a:ext cx="378561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2"/>
                </a:solidFill>
              </a:rPr>
              <a:t>Subset of Vendor B Cavities after Recipe Change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584" y="4992624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Material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88630" y="3554366"/>
            <a:ext cx="37667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Almost all Vendor B Cavities Quench above 22 MV/m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38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0584" y="4992624"/>
            <a:ext cx="153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Material 2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6268217" y="2378088"/>
            <a:ext cx="292608" cy="109663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89871" y="2475709"/>
            <a:ext cx="197627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Spread in Q Due to Change in Recipe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96212" y="5513832"/>
            <a:ext cx="575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Large Q Slope present in some cavities leading to quench below the spec of 19 MV/m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6212" y="6287926"/>
            <a:ext cx="575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Related to material?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14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696212" y="5660136"/>
            <a:ext cx="575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Gradient limitation not related to material type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4394" y="2448232"/>
            <a:ext cx="194678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All Material 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6984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Surface Roughness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4718304"/>
            <a:ext cx="8108950" cy="1599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EP at Vendor A was producing a very rough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Roughness was as high as 15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was found that EP temperature was leading to the EP no longer being in the “polishing regime” but in the “etching regime”</a:t>
            </a:r>
            <a:endParaRPr lang="en-US" dirty="0"/>
          </a:p>
        </p:txBody>
      </p:sp>
      <p:pic>
        <p:nvPicPr>
          <p:cNvPr id="7" name="Picture 6" descr="C:\Users\yuliatr\Documents\work\optical microscope\Keyence-Fermilab\LCLS-II cavity molds\CAV0206-cell1\super high\CAV0206-cell1-half1-50X-13-report1.1.TI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96"/>
          <a:stretch/>
        </p:blipFill>
        <p:spPr bwMode="auto">
          <a:xfrm>
            <a:off x="1847850" y="1335786"/>
            <a:ext cx="5448300" cy="33825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99032" y="3044280"/>
            <a:ext cx="6345936" cy="76944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This Issue was Fixed</a:t>
            </a:r>
            <a:endParaRPr 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84264" y="4270248"/>
            <a:ext cx="2459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Image courtesy of Y. </a:t>
            </a:r>
            <a:r>
              <a:rPr lang="en-US" sz="1200" dirty="0" err="1" smtClean="0">
                <a:solidFill>
                  <a:schemeClr val="bg2"/>
                </a:solidFill>
              </a:rPr>
              <a:t>Trenikhina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38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Improved EP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211580" y="5632704"/>
            <a:ext cx="672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Q Slope and gradient limitation still present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8127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– Increased Removal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322871" y="5619135"/>
            <a:ext cx="4498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Q slope and quench unchanged after 20 more micron removal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8353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 A Path Forward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are currently working with Vendor A to improve cavity fabrication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care is being taken to ensure that foreign media is not introduced during fabrication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parallel, 2 cavities with poor performance are being reset to </a:t>
            </a:r>
            <a:br>
              <a:rPr lang="en-US" dirty="0" smtClean="0"/>
            </a:br>
            <a:r>
              <a:rPr lang="en-US" dirty="0" smtClean="0"/>
              <a:t>“XFEL preparation” to check if performance is improved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349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Introduction to LCLS-II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Cavity Preparation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Transfer of N-Doping to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RF Results from First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Summary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9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1514602"/>
            <a:ext cx="8108950" cy="4873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Nitrogen-doping has been successfully transferred to industry for production in LCLS-II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Due to flux expulsion limitation with material used, a recipe change was required mid-production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Vendor produced nitrogen-doped cavities show similar R</a:t>
            </a:r>
            <a:r>
              <a:rPr lang="en-US" baseline="-25000" dirty="0" smtClean="0"/>
              <a:t>BCS</a:t>
            </a:r>
            <a:r>
              <a:rPr lang="en-US" dirty="0" smtClean="0"/>
              <a:t> as cavities from the R&amp;D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Vendor B now produces cavities with Q’s on the order of 3-4 x 10</a:t>
            </a:r>
            <a:r>
              <a:rPr lang="en-US" baseline="30000" dirty="0" smtClean="0"/>
              <a:t>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Vendor A produces cavities with good Q at low fields but with strong Q slope leading to an early quench at or below the gradient specification</a:t>
            </a:r>
          </a:p>
          <a:p>
            <a:pPr marL="522900" lvl="1" indent="-342900"/>
            <a:r>
              <a:rPr lang="en-US" dirty="0" smtClean="0"/>
              <a:t>This performance is independent of material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Work is ongoing to improve performance of Vendor A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7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46088" y="3102737"/>
            <a:ext cx="8108950" cy="65252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600" b="1" dirty="0" smtClean="0"/>
              <a:t>Questions or Comments?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485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Introduction to LCLS-II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Cavity Preparation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Transfer of N-Doping to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RF Results from First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Summary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/>
          <a:stretch/>
        </p:blipFill>
        <p:spPr>
          <a:xfrm>
            <a:off x="928116" y="2818796"/>
            <a:ext cx="7287768" cy="22354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LCLS-II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SRF </a:t>
            </a:r>
            <a:r>
              <a:rPr lang="en-US" dirty="0" err="1"/>
              <a:t>linac</a:t>
            </a:r>
            <a:r>
              <a:rPr lang="en-US" dirty="0"/>
              <a:t> is closely based on the XFEL/ILC/TESLA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consists of 35 </a:t>
            </a:r>
            <a:r>
              <a:rPr lang="en-US" dirty="0" err="1"/>
              <a:t>cryomodules</a:t>
            </a:r>
            <a:r>
              <a:rPr lang="en-US" dirty="0"/>
              <a:t> each with 8 cavities – total of 280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280 1.3 GHz 9-cell cavities have a very ambitious Q specification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Additionally, cavity must reach 19 MV/m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8776" y="3953256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2.7 x 10</a:t>
            </a:r>
            <a:r>
              <a:rPr lang="en-US" sz="2400" b="1" baseline="30000" dirty="0" smtClean="0"/>
              <a:t>10</a:t>
            </a:r>
            <a:r>
              <a:rPr lang="en-US" sz="2400" b="1" dirty="0" smtClean="0"/>
              <a:t> at 16 MV/m and 2 K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398776" y="3953256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</a:rPr>
              <a:t>2.5 x 10</a:t>
            </a:r>
            <a:r>
              <a:rPr lang="en-US" sz="2400" b="1" baseline="30000" dirty="0" smtClean="0">
                <a:solidFill>
                  <a:srgbClr val="0070C0"/>
                </a:solidFill>
              </a:rPr>
              <a:t>10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smtClean="0"/>
              <a:t>at 16 MV/m and 2 K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58005" y="4800600"/>
            <a:ext cx="702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/>
                </a:solidFill>
              </a:rPr>
              <a:t>Q specification lowered in VT due to addition of stainless steel </a:t>
            </a:r>
            <a:r>
              <a:rPr lang="en-US" sz="2000" dirty="0" smtClean="0">
                <a:solidFill>
                  <a:schemeClr val="bg2"/>
                </a:solidFill>
              </a:rPr>
              <a:t>blank </a:t>
            </a:r>
            <a:r>
              <a:rPr lang="en-US" sz="2000" dirty="0" smtClean="0">
                <a:solidFill>
                  <a:schemeClr val="bg2"/>
                </a:solidFill>
              </a:rPr>
              <a:t>on short side of cavity – adds ~0.8 n</a:t>
            </a:r>
            <a:r>
              <a:rPr lang="el-GR" sz="2000" dirty="0" smtClean="0">
                <a:solidFill>
                  <a:schemeClr val="bg2"/>
                </a:solidFill>
              </a:rPr>
              <a:t>Ω</a:t>
            </a:r>
            <a:r>
              <a:rPr lang="en-US" sz="2000" dirty="0" smtClean="0">
                <a:solidFill>
                  <a:schemeClr val="bg2"/>
                </a:solidFill>
              </a:rPr>
              <a:t> of </a:t>
            </a:r>
            <a:r>
              <a:rPr lang="en-US" sz="2000" dirty="0" err="1" smtClean="0">
                <a:solidFill>
                  <a:schemeClr val="bg2"/>
                </a:solidFill>
              </a:rPr>
              <a:t>R</a:t>
            </a:r>
            <a:r>
              <a:rPr lang="en-US" sz="2000" baseline="-25000" dirty="0" err="1" smtClean="0">
                <a:solidFill>
                  <a:schemeClr val="bg2"/>
                </a:solidFill>
              </a:rPr>
              <a:t>res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7" grpId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Introduction to LCLS-II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Cavity Preparation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Transfer of N-Doping to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RF Results from First Cavities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Summary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Fabrication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Two vendors were chosen to build the SRF cavities</a:t>
            </a:r>
          </a:p>
          <a:p>
            <a:pPr marL="522900" lvl="1" indent="-342900"/>
            <a:r>
              <a:rPr lang="en-US" dirty="0" smtClean="0"/>
              <a:t>RI Research Instruments GmbH</a:t>
            </a:r>
          </a:p>
          <a:p>
            <a:pPr marL="522900" lvl="1" indent="-342900"/>
            <a:r>
              <a:rPr lang="en-US" dirty="0" smtClean="0"/>
              <a:t>E. </a:t>
            </a:r>
            <a:r>
              <a:rPr lang="en-US" dirty="0" err="1" smtClean="0"/>
              <a:t>Zanon</a:t>
            </a:r>
            <a:r>
              <a:rPr lang="en-US" dirty="0" smtClean="0"/>
              <a:t> </a:t>
            </a:r>
            <a:r>
              <a:rPr lang="en-US" dirty="0" err="1" smtClean="0"/>
              <a:t>S.p.a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Niobium sheet was procured from two vendors</a:t>
            </a:r>
          </a:p>
          <a:p>
            <a:pPr marL="522900" lvl="1" indent="-342900"/>
            <a:r>
              <a:rPr lang="en-US" dirty="0" smtClean="0"/>
              <a:t>Tokyo </a:t>
            </a:r>
            <a:r>
              <a:rPr lang="en-US" dirty="0" err="1" smtClean="0"/>
              <a:t>Denkai</a:t>
            </a:r>
            <a:endParaRPr lang="en-US" dirty="0" smtClean="0"/>
          </a:p>
          <a:p>
            <a:pPr marL="522900" lvl="1" indent="-342900"/>
            <a:r>
              <a:rPr lang="en-US" dirty="0" smtClean="0"/>
              <a:t>OTIC Ningxia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the remainder of this talk, vendor names will not be used in order to protect confidentiality</a:t>
            </a:r>
          </a:p>
          <a:p>
            <a:pPr marL="52290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3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Cavity Preparation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order to achieve the ambitious Q specification, all 9-cell cavities for LCLS-II are prepared with nitrogen-doping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Original recipe:</a:t>
            </a:r>
          </a:p>
          <a:p>
            <a:pPr marL="522900" lvl="1" indent="-342900"/>
            <a:r>
              <a:rPr lang="en-US" dirty="0" smtClean="0"/>
              <a:t>140 </a:t>
            </a:r>
            <a:r>
              <a:rPr lang="el-GR" dirty="0" smtClean="0"/>
              <a:t>μ</a:t>
            </a:r>
            <a:r>
              <a:rPr lang="en-US" dirty="0" smtClean="0"/>
              <a:t>m bulk EP</a:t>
            </a:r>
          </a:p>
          <a:p>
            <a:pPr marL="522900" lvl="1" indent="-342900"/>
            <a:r>
              <a:rPr lang="en-US" dirty="0" smtClean="0"/>
              <a:t>800</a:t>
            </a:r>
            <a:r>
              <a:rPr lang="en-US" baseline="30000" dirty="0" smtClean="0"/>
              <a:t>o</a:t>
            </a:r>
            <a:r>
              <a:rPr lang="en-US" dirty="0" smtClean="0"/>
              <a:t>C degas for 3 hours in vacuum</a:t>
            </a:r>
          </a:p>
          <a:p>
            <a:pPr marL="522900" lvl="1" indent="-342900"/>
            <a:r>
              <a:rPr lang="en-US" dirty="0" smtClean="0"/>
              <a:t>2 minutes at 800</a:t>
            </a:r>
            <a:r>
              <a:rPr lang="en-US" baseline="30000" dirty="0" smtClean="0"/>
              <a:t>o</a:t>
            </a:r>
            <a:r>
              <a:rPr lang="en-US" dirty="0" smtClean="0"/>
              <a:t>C in 20-30 </a:t>
            </a:r>
            <a:r>
              <a:rPr lang="en-US" dirty="0" err="1" smtClean="0"/>
              <a:t>mTorr</a:t>
            </a:r>
            <a:r>
              <a:rPr lang="en-US" dirty="0" smtClean="0"/>
              <a:t> of N</a:t>
            </a:r>
            <a:r>
              <a:rPr lang="en-US" baseline="-25000" dirty="0" smtClean="0"/>
              <a:t>2</a:t>
            </a:r>
            <a:endParaRPr lang="en-US" dirty="0" smtClean="0"/>
          </a:p>
          <a:p>
            <a:pPr marL="522900" lvl="1" indent="-342900"/>
            <a:r>
              <a:rPr lang="en-US" dirty="0" smtClean="0"/>
              <a:t>6 minutes at 800</a:t>
            </a:r>
            <a:r>
              <a:rPr lang="en-US" baseline="30000" dirty="0" smtClean="0"/>
              <a:t>o</a:t>
            </a:r>
            <a:r>
              <a:rPr lang="en-US" dirty="0" smtClean="0"/>
              <a:t>C in vacuum</a:t>
            </a:r>
          </a:p>
          <a:p>
            <a:pPr marL="522900" lvl="1" indent="-342900"/>
            <a:r>
              <a:rPr lang="en-US" dirty="0" smtClean="0"/>
              <a:t>5-7 </a:t>
            </a:r>
            <a:r>
              <a:rPr lang="el-GR" dirty="0" smtClean="0"/>
              <a:t>μ</a:t>
            </a:r>
            <a:r>
              <a:rPr lang="en-US" dirty="0" smtClean="0"/>
              <a:t>m light 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Original Recipe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Material from both vendors showed worse flux expulsion when treated at 800</a:t>
            </a:r>
            <a:r>
              <a:rPr lang="en-US" baseline="30000" dirty="0" smtClean="0"/>
              <a:t>o</a:t>
            </a:r>
            <a:r>
              <a:rPr lang="en-US" dirty="0" smtClean="0"/>
              <a:t>C in single-cell cavity tests than material used during the prototyping and R&amp;D stage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means that magnetic field specifications would need to be tighter in order to minimize the need for efficient flux expulsion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Ambient magnetic field will be below the spec of 5 </a:t>
            </a:r>
            <a:r>
              <a:rPr lang="en-US" dirty="0" err="1" smtClean="0"/>
              <a:t>mG</a:t>
            </a:r>
            <a:r>
              <a:rPr lang="en-US" dirty="0" smtClean="0"/>
              <a:t> in the </a:t>
            </a:r>
            <a:r>
              <a:rPr lang="en-US" dirty="0" err="1" smtClean="0"/>
              <a:t>cryomodule</a:t>
            </a:r>
            <a:r>
              <a:rPr lang="en-US" dirty="0" smtClean="0"/>
              <a:t> with the current magnetic shielding design, therefore much improvement on this would be difficult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459" y="4791456"/>
            <a:ext cx="8885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Worse flux expulsion is an independent phenomena from </a:t>
            </a:r>
            <a:br>
              <a:rPr lang="en-US" sz="2400" b="1" dirty="0" smtClean="0"/>
            </a:br>
            <a:r>
              <a:rPr lang="en-US" sz="2400" b="1" dirty="0" smtClean="0"/>
              <a:t>N-Doping – It impacts all cavity preparation methods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8889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Cavity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2017 TTC Workshop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4" y="1428746"/>
            <a:ext cx="5715011" cy="40005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ight Arrow 6"/>
          <p:cNvSpPr/>
          <p:nvPr/>
        </p:nvSpPr>
        <p:spPr>
          <a:xfrm rot="10800000">
            <a:off x="6867144" y="2651760"/>
            <a:ext cx="950976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88841" y="1931709"/>
            <a:ext cx="1481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Great Cavities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6853433" y="3122102"/>
            <a:ext cx="950976" cy="17373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98569" y="3360414"/>
            <a:ext cx="1481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Some Good Cavities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7580" y="5832508"/>
            <a:ext cx="708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All these cavities tested in very low (0-1 </a:t>
            </a:r>
            <a:r>
              <a:rPr lang="en-US" b="1" dirty="0" err="1" smtClean="0"/>
              <a:t>mG</a:t>
            </a:r>
            <a:r>
              <a:rPr lang="en-US" b="1" dirty="0" smtClean="0"/>
              <a:t>) magnetic fields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855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1_blank">
  <a:themeElements>
    <a:clrScheme name="Custom 4">
      <a:dk1>
        <a:srgbClr val="A4001D"/>
      </a:dk1>
      <a:lt1>
        <a:sysClr val="window" lastClr="FFFFFF"/>
      </a:lt1>
      <a:dk2>
        <a:srgbClr val="E17000"/>
      </a:dk2>
      <a:lt2>
        <a:srgbClr val="000000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Document_x0020_Specialists xmlns="1bcfbb0d-57da-4fff-968f-f82913bae0e8">
      <UserInfo>
        <DisplayName/>
        <AccountId xsi:nil="true"/>
        <AccountType/>
      </UserInfo>
    </Document_x0020_Specialists>
    <Retention_x0020_Action xmlns="1bcfbb0d-57da-4fff-968f-f82913bae0e8">--</Retention_x0020_Action>
    <Tier xmlns="1bcfbb0d-57da-4fff-968f-f82913bae0e8">Tier 3</Tier>
    <Legacy_x0020_Previous_x0020_Document_x0020_Number xmlns="1bcfbb0d-57da-4fff-968f-f82913bae0e8" xsi:nil="true"/>
    <Approvers xmlns="1bcfbb0d-57da-4fff-968f-f82913bae0e8">
      <UserInfo>
        <DisplayName/>
        <AccountId xsi:nil="true"/>
        <AccountType/>
      </UserInfo>
    </Approvers>
    <Associated_x0020_Policy xmlns="1bcfbb0d-57da-4fff-968f-f82913bae0e8">--</Associated_x0020_Policy>
    <CD_x0020_Section xmlns="1bcfbb0d-57da-4fff-968f-f82913bae0e8">--</CD_x0020_Section>
    <Current_x0020_Release_x0020_Revision xmlns="1bcfbb0d-57da-4fff-968f-f82913bae0e8">R0</Current_x0020_Release_x0020_Revision>
    <Subsystem xmlns="1bcfbb0d-57da-4fff-968f-f82913bae0e8">--</Subsystem>
    <Rescinded xmlns="1bcfbb0d-57da-4fff-968f-f82913bae0e8">false</Rescinded>
    <Legacy_x0020_Approvers xmlns="1bcfbb0d-57da-4fff-968f-f82913bae0e8" xsi:nil="true"/>
    <Legacy_x0020_Document_x0020_URL xmlns="1bcfbb0d-57da-4fff-968f-f82913bae0e8" xsi:nil="true"/>
    <Source_x0020_Document_x0020_ID1 xmlns="1bcfbb0d-57da-4fff-968f-f82913bae0e8" xsi:nil="true"/>
    <InProgress_x0020_Revision xmlns="1bcfbb0d-57da-4fff-968f-f82913bae0e8" xsi:nil="true"/>
    <Retention_x0020_Authority xmlns="1bcfbb0d-57da-4fff-968f-f82913bae0e8" xsi:nil="true"/>
    <dfbd1098dd984cca8e572d891b515fc5 xmlns="1bcfbb0d-57da-4fff-968f-f82913bae0e8">
      <Terms xmlns="http://schemas.microsoft.com/office/infopath/2007/PartnerControls">
        <TermInfo xmlns="http://schemas.microsoft.com/office/infopath/2007/PartnerControls">
          <TermName xmlns="http://schemas.microsoft.com/office/infopath/2007/PartnerControls">LCLS-2</TermName>
          <TermId xmlns="http://schemas.microsoft.com/office/infopath/2007/PartnerControls">5fa05ef5-bcb1-47c1-a006-b66d0ac2220e</TermId>
        </TermInfo>
      </Terms>
    </dfbd1098dd984cca8e572d891b515fc5>
    <Collaborators xmlns="1bcfbb0d-57da-4fff-968f-f82913bae0e8">
      <UserInfo>
        <DisplayName/>
        <AccountId xsi:nil="true"/>
        <AccountType/>
      </UserInfo>
    </Collaborators>
    <eb957945f0cf41a089fc8cbef600415c xmlns="1bcfbb0d-57da-4fff-968f-f82913bae0e8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d57823a0-9e3d-424e-8823-44677f6c0461</TermId>
        </TermInfo>
      </Terms>
    </eb957945f0cf41a089fc8cbef600415c>
    <Legacy_x0020_Document_x0020_Number xmlns="1bcfbb0d-57da-4fff-968f-f82913bae0e8" xsi:nil="true"/>
    <Current_x0020_Released_x0020_Revision_x0020_Date xmlns="1bcfbb0d-57da-4fff-968f-f82913bae0e8" xsi:nil="true"/>
    <Released_x0020_Revisions xmlns="1bcfbb0d-57da-4fff-968f-f82913bae0e8" xsi:nil="true"/>
    <Issue_x0020_Date xmlns="1bcfbb0d-57da-4fff-968f-f82913bae0e8" xsi:nil="true"/>
    <Reviewers xmlns="1bcfbb0d-57da-4fff-968f-f82913bae0e8">
      <UserInfo>
        <DisplayName/>
        <AccountId xsi:nil="true"/>
        <AccountType/>
      </UserInfo>
    </Reviewers>
    <Retention_x0020_Action_x0020_Date xmlns="1bcfbb0d-57da-4fff-968f-f82913bae0e8" xsi:nil="true"/>
    <Legacy_x0020_Modified_x0020_By xmlns="1bcfbb0d-57da-4fff-968f-f82913bae0e8" xsi:nil="true"/>
    <Date_x0020_Document_x0020_Created xmlns="1bcfbb0d-57da-4fff-968f-f82913bae0e8" xsi:nil="true"/>
    <Completed_x0020_Date xmlns="1bcfbb0d-57da-4fff-968f-f82913bae0e8" xsi:nil="true"/>
    <DCO_x0020_Number xmlns="1bcfbb0d-57da-4fff-968f-f82913bae0e8" xsi:nil="true"/>
    <Originator xmlns="1bcfbb0d-57da-4fff-968f-f82913bae0e8">
      <UserInfo>
        <DisplayName/>
        <AccountId xsi:nil="true"/>
        <AccountType/>
      </UserInfo>
    </Originator>
    <Published_x0020_Document_x0020_ID xmlns="1bcfbb0d-57da-4fff-968f-f82913bae0e8" xsi:nil="true"/>
    <Source_x0020_Document_x0020_ID xmlns="1bcfbb0d-57da-4fff-968f-f82913bae0e8" xsi:nil="true"/>
    <_dlc_ExpireDateSaved xmlns="http://schemas.microsoft.com/sharepoint/v3" xsi:nil="true"/>
    <Effective_x0020_Date xmlns="1bcfbb0d-57da-4fff-968f-f82913bae0e8" xsi:nil="true"/>
    <In_x0020_Use xmlns="1bcfbb0d-57da-4fff-968f-f82913bae0e8">true</In_x0020_Use>
    <Form xmlns="1bcfbb0d-57da-4fff-968f-f82913bae0e8">false</Form>
    <Legacy_Modified xmlns="1bcfbb0d-57da-4fff-968f-f82913bae0e8" xsi:nil="true"/>
    <Utilization xmlns="1bcfbb0d-57da-4fff-968f-f82913bae0e8">Principal</Utilization>
    <TaxCatchAll xmlns="1bcfbb0d-57da-4fff-968f-f82913bae0e8">
      <Value>218</Value>
      <Value>238</Value>
      <Value>27</Value>
    </TaxCatchAll>
    <CDMS_Area xmlns="1bcfbb0d-57da-4fff-968f-f82913bae0e8">--</CDMS_Area>
    <CD_x0020_System xmlns="1bcfbb0d-57da-4fff-968f-f82913bae0e8">--</CD_x0020_System>
    <Other_x0020_Collaborators xmlns="1bcfbb0d-57da-4fff-968f-f82913bae0e8">
      <UserInfo>
        <DisplayName/>
        <AccountId xsi:nil="true"/>
        <AccountType/>
      </UserInfo>
    </Other_x0020_Collaborators>
    <Review_x0020_Schedule xmlns="1bcfbb0d-57da-4fff-968f-f82913bae0e8" xsi:nil="true"/>
    <Management_x0020_System xmlns="1bcfbb0d-57da-4fff-968f-f82913bae0e8" xsi:nil="true"/>
    <Notes1 xmlns="1bcfbb0d-57da-4fff-968f-f82913bae0e8" xsi:nil="true"/>
    <_dlc_ExpireDate xmlns="http://schemas.microsoft.com/sharepoint/v3" xsi:nil="true"/>
    <m0f8c9a06362439a93ccf8e7250f9630 xmlns="1bcfbb0d-57da-4fff-968f-f82913bae0e8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09abdf3f-5dae-474d-8c44-157bf154b270</TermId>
        </TermInfo>
      </Terms>
    </m0f8c9a06362439a93ccf8e7250f9630>
    <Document_x0020_Subsection xmlns="1bcfbb0d-57da-4fff-968f-f82913bae0e8">00</Document_x0020_Subsection>
    <Lock_x0020_and_x0020_Tag xmlns="1bcfbb0d-57da-4fff-968f-f82913bae0e8">false</Lock_x0020_and_x0020_Tag>
    <_dlc_Exempt xmlns="http://schemas.microsoft.com/sharepoint/v3" xsi:nil="true"/>
    <Document_x0020_Sequential_x0020_Number xmlns="1bcfbb0d-57da-4fff-968f-f82913bae0e8" xsi:nil="true"/>
    <Related_x0020_URL xmlns="1bcfbb0d-57da-4fff-968f-f82913bae0e8">
      <Url xsi:nil="true"/>
      <Description xsi:nil="true"/>
    </Related_x0020_URL>
    <CD_x0020_Area xmlns="1bcfbb0d-57da-4fff-968f-f82913bae0e8">--</CD_x0020_Area>
    <Related_x0020_Document xmlns="1bcfbb0d-57da-4fff-968f-f82913bae0e8" xsi:nil="true"/>
    <Related_x0020_Document_x0020_URL xmlns="1bcfbb0d-57da-4fff-968f-f82913bae0e8">
      <Url xsi:nil="true"/>
      <Description xsi:nil="true"/>
    </Related_x0020_Document_x0020_URL>
    <_dlc_DocId xmlns="1bcfbb0d-57da-4fff-968f-f82913bae0e8">SLACDOC-4-3058</_dlc_DocId>
    <_dlc_DocIdUrl xmlns="1bcfbb0d-57da-4fff-968f-f82913bae0e8">
      <Url>https://docs.slac.stanford.edu/sites/pub/_layouts/DocIdRedir.aspx?ID=SLACDOC-4-3058</Url>
      <Description>SLACDOC-4-3058</Description>
    </_dlc_DocIdUrl>
  </documentManagement>
</p:properties>
</file>

<file path=customXml/item3.xml><?xml version="1.0" encoding="utf-8"?>
<?mso-contentType ?>
<SharedContentType xmlns="Microsoft.SharePoint.Taxonomy.ContentTypeSync" SourceId="8873248b-d7d4-452f-9de5-dced48d3002c" ContentTypeId="0x0101000DE68A87D5FCF644814D623BEEAED63F02" PreviousValue="false"/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SLAC Published Controlled Document" ma:contentTypeID="0x0101000DE68A87D5FCF644814D623BEEAED63F02004D13F123D9C5A44EBA17F2E4173D07F4" ma:contentTypeVersion="8" ma:contentTypeDescription="" ma:contentTypeScope="" ma:versionID="41b54274463e2627a2676316ec841028">
  <xsd:schema xmlns:xsd="http://www.w3.org/2001/XMLSchema" xmlns:xs="http://www.w3.org/2001/XMLSchema" xmlns:p="http://schemas.microsoft.com/office/2006/metadata/properties" xmlns:ns1="http://schemas.microsoft.com/sharepoint/v3" xmlns:ns2="1bcfbb0d-57da-4fff-968f-f82913bae0e8" xmlns:ns3="http://schemas.microsoft.com/sharepoint/v3/fields" targetNamespace="http://schemas.microsoft.com/office/2006/metadata/properties" ma:root="true" ma:fieldsID="62564b727ada55f0828695295f901d5b" ns1:_="" ns2:_="" ns3:_="">
    <xsd:import namespace="http://schemas.microsoft.com/sharepoint/v3"/>
    <xsd:import namespace="1bcfbb0d-57da-4fff-968f-f82913bae0e8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Legacy_x0020_Document_x0020_Number" minOccurs="0"/>
                <xsd:element ref="ns2:Document_x0020_Sequential_x0020_Number" minOccurs="0"/>
                <xsd:element ref="ns2:Document_x0020_Subsection" minOccurs="0"/>
                <xsd:element ref="ns2:CD_x0020_Area" minOccurs="0"/>
                <xsd:element ref="ns2:CD_x0020_Section" minOccurs="0"/>
                <xsd:element ref="ns2:CD_x0020_System" minOccurs="0"/>
                <xsd:element ref="ns2:DCO_x0020_Number" minOccurs="0"/>
                <xsd:element ref="ns2:InProgress_x0020_Revision" minOccurs="0"/>
                <xsd:element ref="ns2:Current_x0020_Release_x0020_Revision" minOccurs="0"/>
                <xsd:element ref="ns2:Current_x0020_Released_x0020_Revision_x0020_Date" minOccurs="0"/>
                <xsd:element ref="ns2:Released_x0020_Revisions" minOccurs="0"/>
                <xsd:element ref="ns2:Issue_x0020_Date" minOccurs="0"/>
                <xsd:element ref="ns2:Effective_x0020_Date" minOccurs="0"/>
                <xsd:element ref="ns2:Completed_x0020_Date" minOccurs="0"/>
                <xsd:element ref="ns2:Document_x0020_Specialists" minOccurs="0"/>
                <xsd:element ref="ns2:Originator" minOccurs="0"/>
                <xsd:element ref="ns2:Approvers" minOccurs="0"/>
                <xsd:element ref="ns2:Collaborators" minOccurs="0"/>
                <xsd:element ref="ns2:Reviewers" minOccurs="0"/>
                <xsd:element ref="ns2:Other_x0020_Collaborators" minOccurs="0"/>
                <xsd:element ref="ns2:Retention_x0020_Action_x0020_Date" minOccurs="0"/>
                <xsd:element ref="ns2:Retention_x0020_Authority" minOccurs="0"/>
                <xsd:element ref="ns2:Review_x0020_Schedule" minOccurs="0"/>
                <xsd:element ref="ns2:Retention_x0020_Action" minOccurs="0"/>
                <xsd:element ref="ns2:Rescinded" minOccurs="0"/>
                <xsd:element ref="ns2:Utilization"/>
                <xsd:element ref="ns2:In_x0020_Use" minOccurs="0"/>
                <xsd:element ref="ns2:Form" minOccurs="0"/>
                <xsd:element ref="ns2:Related_x0020_Document" minOccurs="0"/>
                <xsd:element ref="ns2:Associated_x0020_Policy" minOccurs="0"/>
                <xsd:element ref="ns2:CDMS_Area" minOccurs="0"/>
                <xsd:element ref="ns2:Lock_x0020_and_x0020_Tag" minOccurs="0"/>
                <xsd:element ref="ns2:Subsystem" minOccurs="0"/>
                <xsd:element ref="ns2:Management_x0020_System" minOccurs="0"/>
                <xsd:element ref="ns2:Tier" minOccurs="0"/>
                <xsd:element ref="ns2:Legacy_Modified" minOccurs="0"/>
                <xsd:element ref="ns2:Legacy_x0020_Modified_x0020_By" minOccurs="0"/>
                <xsd:element ref="ns2:Date_x0020_Document_x0020_Created" minOccurs="0"/>
                <xsd:element ref="ns2:Legacy_x0020_Previous_x0020_Document_x0020_Number" minOccurs="0"/>
                <xsd:element ref="ns2:Notes1" minOccurs="0"/>
                <xsd:element ref="ns2:Legacy_x0020_Approvers" minOccurs="0"/>
                <xsd:element ref="ns2:Published_x0020_Document_x0020_ID" minOccurs="0"/>
                <xsd:element ref="ns2:_dlc_DocIdPersistId" minOccurs="0"/>
                <xsd:element ref="ns2:_dlc_DocIdUrl" minOccurs="0"/>
                <xsd:element ref="ns2:TaxCatchAll" minOccurs="0"/>
                <xsd:element ref="ns2:TaxCatchAllLabel" minOccurs="0"/>
                <xsd:element ref="ns2:_dlc_DocId" minOccurs="0"/>
                <xsd:element ref="ns2:Source_x0020_Document_x0020_ID" minOccurs="0"/>
                <xsd:element ref="ns2:Related_x0020_Document_x0020_URL" minOccurs="0"/>
                <xsd:element ref="ns2:Legacy_x0020_Document_x0020_URL" minOccurs="0"/>
                <xsd:element ref="ns1:_dlc_Exempt" minOccurs="0"/>
                <xsd:element ref="ns1:_dlc_ExpireDateSaved" minOccurs="0"/>
                <xsd:element ref="ns1:_dlc_ExpireDate" minOccurs="0"/>
                <xsd:element ref="ns3:ShortComment" minOccurs="0"/>
                <xsd:element ref="ns2:Related_x0020_URL" minOccurs="0"/>
                <xsd:element ref="ns2:dfbd1098dd984cca8e572d891b515fc5" minOccurs="0"/>
                <xsd:element ref="ns2:m0f8c9a06362439a93ccf8e7250f9630" minOccurs="0"/>
                <xsd:element ref="ns2:eb957945f0cf41a089fc8cbef600415c" minOccurs="0"/>
                <xsd:element ref="ns2:Source_x0020_Document_x0020_ID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60" nillable="true" ma:displayName="Exempt from Policy" ma:hidden="true" ma:internalName="_dlc_Exempt" ma:readOnly="false">
      <xsd:simpleType>
        <xsd:restriction base="dms:Unknown"/>
      </xsd:simpleType>
    </xsd:element>
    <xsd:element name="_dlc_ExpireDateSaved" ma:index="61" nillable="true" ma:displayName="Original Expiration Date" ma:hidden="true" ma:internalName="_dlc_ExpireDateSaved" ma:readOnly="false">
      <xsd:simpleType>
        <xsd:restriction base="dms:DateTime"/>
      </xsd:simpleType>
    </xsd:element>
    <xsd:element name="_dlc_ExpireDate" ma:index="62" nillable="true" ma:displayName="Expiration Date" ma:hidden="true" ma:internalName="_dlc_ExpireDate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fbb0d-57da-4fff-968f-f82913bae0e8" elementFormDefault="qualified">
    <xsd:import namespace="http://schemas.microsoft.com/office/2006/documentManagement/types"/>
    <xsd:import namespace="http://schemas.microsoft.com/office/infopath/2007/PartnerControls"/>
    <xsd:element name="Legacy_x0020_Document_x0020_Number" ma:index="2" nillable="true" ma:displayName="Legacy Document Number" ma:description="" ma:internalName="Legacy_x0020_Document_x0020_Number">
      <xsd:simpleType>
        <xsd:restriction base="dms:Text">
          <xsd:maxLength value="25"/>
        </xsd:restriction>
      </xsd:simpleType>
    </xsd:element>
    <xsd:element name="Document_x0020_Sequential_x0020_Number" ma:index="6" nillable="true" ma:displayName="Document Sequential Number" ma:description="" ma:internalName="Document_x0020_Sequential_x0020_Number">
      <xsd:simpleType>
        <xsd:restriction base="dms:Text">
          <xsd:maxLength value="255"/>
        </xsd:restriction>
      </xsd:simpleType>
    </xsd:element>
    <xsd:element name="Document_x0020_Subsection" ma:index="7" nillable="true" ma:displayName="Document Subsection" ma:default="00" ma:description="" ma:internalName="Document_x0020_Subsection">
      <xsd:simpleType>
        <xsd:restriction base="dms:Text">
          <xsd:maxLength value="255"/>
        </xsd:restriction>
      </xsd:simpleType>
    </xsd:element>
    <xsd:element name="CD_x0020_Area" ma:index="8" nillable="true" ma:displayName="CD Area" ma:default="--" ma:description="" ma:format="Dropdown" ma:internalName="CD_x0020_Area">
      <xsd:simpleType>
        <xsd:restriction base="dms:Choice">
          <xsd:enumeration value="--"/>
          <xsd:enumeration value="00 Management"/>
          <xsd:enumeration value="01 Generic (Universal)"/>
          <xsd:enumeration value="02 LINAC (includes CID, O, DRIP, Positron, LCLS, INJ, BSY)"/>
          <xsd:enumeration value="03 ESA – End Station A"/>
          <xsd:enumeration value="04 PEP – Positron Electron Project"/>
          <xsd:enumeration value="05 SLC – SLAC Linear Accelerator"/>
          <xsd:enumeration value="06 LCLS – LINAC Coherent Light Source"/>
          <xsd:enumeration value="07 LCLS-II"/>
          <xsd:enumeration value="11 KTL – Klystron Test Lab"/>
          <xsd:enumeration value="12 NLCTA – Next Linear Collider Test Accelerator"/>
          <xsd:enumeration value="13 ITF/HVTF – Injector Test Facility / High Voltage Test Facility"/>
          <xsd:enumeration value="14"/>
          <xsd:enumeration value="15"/>
          <xsd:enumeration value="16"/>
        </xsd:restriction>
      </xsd:simpleType>
    </xsd:element>
    <xsd:element name="CD_x0020_Section" ma:index="9" nillable="true" ma:displayName="CD Section" ma:default="--" ma:description="" ma:format="Dropdown" ma:internalName="CD_x0020_Section">
      <xsd:simpleType>
        <xsd:restriction base="dms:Choice">
          <xsd:enumeration value="--"/>
          <xsd:enumeration value="DPT"/>
          <xsd:enumeration value="SS"/>
          <xsd:enumeration value="SW"/>
          <xsd:enumeration value="HW"/>
          <xsd:enumeration value="ES"/>
        </xsd:restriction>
      </xsd:simpleType>
    </xsd:element>
    <xsd:element name="CD_x0020_System" ma:index="10" nillable="true" ma:displayName="CD System" ma:default="--" ma:description="" ma:format="Dropdown" ma:internalName="CD_x0020_System">
      <xsd:simpleType>
        <xsd:restriction base="dms:Choice">
          <xsd:enumeration value="--"/>
          <xsd:enumeration value="BCS"/>
          <xsd:enumeration value="MAN"/>
          <xsd:enumeration value="PPS"/>
        </xsd:restriction>
      </xsd:simpleType>
    </xsd:element>
    <xsd:element name="DCO_x0020_Number" ma:index="11" nillable="true" ma:displayName="DCO Number" ma:description="" ma:internalName="DCO_x0020_Number">
      <xsd:simpleType>
        <xsd:restriction base="dms:Note">
          <xsd:maxLength value="255"/>
        </xsd:restriction>
      </xsd:simpleType>
    </xsd:element>
    <xsd:element name="InProgress_x0020_Revision" ma:index="12" nillable="true" ma:displayName="In Progress Revision" ma:description="" ma:internalName="InProgress_x0020_Revision">
      <xsd:simpleType>
        <xsd:restriction base="dms:Text">
          <xsd:maxLength value="255"/>
        </xsd:restriction>
      </xsd:simpleType>
    </xsd:element>
    <xsd:element name="Current_x0020_Release_x0020_Revision" ma:index="13" nillable="true" ma:displayName="Current Released Revision" ma:description="" ma:internalName="Current_x0020_Release_x0020_Revision">
      <xsd:simpleType>
        <xsd:restriction base="dms:Text">
          <xsd:maxLength value="255"/>
        </xsd:restriction>
      </xsd:simpleType>
    </xsd:element>
    <xsd:element name="Current_x0020_Released_x0020_Revision_x0020_Date" ma:index="14" nillable="true" ma:displayName="Current Released Revision Date" ma:description="" ma:format="DateOnly" ma:internalName="Current_x0020_Released_x0020_Revision_x0020_Date">
      <xsd:simpleType>
        <xsd:restriction base="dms:DateTime"/>
      </xsd:simpleType>
    </xsd:element>
    <xsd:element name="Released_x0020_Revisions" ma:index="15" nillable="true" ma:displayName="Released Revisions" ma:description="" ma:internalName="Released_x0020_Revisions">
      <xsd:simpleType>
        <xsd:restriction base="dms:Note">
          <xsd:maxLength value="255"/>
        </xsd:restriction>
      </xsd:simpleType>
    </xsd:element>
    <xsd:element name="Issue_x0020_Date" ma:index="16" nillable="true" ma:displayName="Issue Date" ma:description="" ma:format="DateOnly" ma:internalName="Issue_x0020_Date">
      <xsd:simpleType>
        <xsd:restriction base="dms:DateTime"/>
      </xsd:simpleType>
    </xsd:element>
    <xsd:element name="Effective_x0020_Date" ma:index="17" nillable="true" ma:displayName="Effective Date" ma:description="" ma:format="DateOnly" ma:internalName="Effective_x0020_Date">
      <xsd:simpleType>
        <xsd:restriction base="dms:DateTime"/>
      </xsd:simpleType>
    </xsd:element>
    <xsd:element name="Completed_x0020_Date" ma:index="18" nillable="true" ma:displayName="Completed Date" ma:description="" ma:format="DateOnly" ma:internalName="Completed_x0020_Date">
      <xsd:simpleType>
        <xsd:restriction base="dms:DateTime"/>
      </xsd:simpleType>
    </xsd:element>
    <xsd:element name="Document_x0020_Specialists" ma:index="19" nillable="true" ma:displayName="Document Specialists" ma:description="" ma:list="UserInfo" ma:SearchPeopleOnly="false" ma:SharePointGroup="0" ma:internalName="Document_x0020_Specialist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riginator" ma:index="20" nillable="true" ma:displayName="Originators" ma:description="" ma:list="UserInfo" ma:SearchPeopleOnly="false" ma:SharePointGroup="0" ma:internalName="Originator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rs" ma:index="21" nillable="true" ma:displayName="Approvers" ma:description="" ma:list="UserInfo" ma:SearchPeopleOnly="false" ma:SharePointGroup="0" ma:internalName="Approvers" ma:showField="Tit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llaborators" ma:index="22" nillable="true" ma:displayName="Collaborators" ma:description="" ma:list="UserInfo" ma:SearchPeopleOnly="false" ma:SharePointGroup="0" ma:internalName="Collaborato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viewers" ma:index="23" nillable="true" ma:displayName="Reviewers" ma:description="" ma:list="UserInfo" ma:SearchPeopleOnly="false" ma:SharePointGroup="0" ma:internalName="Reviewe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ther_x0020_Collaborators" ma:index="24" nillable="true" ma:displayName="Other Collaborators" ma:description="" ma:list="UserInfo" ma:SearchPeopleOnly="false" ma:SharePointGroup="0" ma:internalName="Other_x0020_Collaborators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tention_x0020_Action_x0020_Date" ma:index="25" nillable="true" ma:displayName="Retention Action Date" ma:description="" ma:format="DateOnly" ma:internalName="Retention_x0020_Action_x0020_Date">
      <xsd:simpleType>
        <xsd:restriction base="dms:DateTime"/>
      </xsd:simpleType>
    </xsd:element>
    <xsd:element name="Retention_x0020_Authority" ma:index="26" nillable="true" ma:displayName="Retention Authority" ma:description="" ma:internalName="Retention_x0020_Authority">
      <xsd:simpleType>
        <xsd:restriction base="dms:Text">
          <xsd:maxLength value="255"/>
        </xsd:restriction>
      </xsd:simpleType>
    </xsd:element>
    <xsd:element name="Review_x0020_Schedule" ma:index="27" nillable="true" ma:displayName="Review Schedule" ma:description="" ma:format="DateOnly" ma:internalName="Review_x0020_Schedule">
      <xsd:simpleType>
        <xsd:restriction base="dms:DateTime"/>
      </xsd:simpleType>
    </xsd:element>
    <xsd:element name="Retention_x0020_Action" ma:index="28" nillable="true" ma:displayName="Retention Action" ma:default="--" ma:description="" ma:format="Dropdown" ma:internalName="Retention_x0020_Action">
      <xsd:simpleType>
        <xsd:restriction base="dms:Choice">
          <xsd:enumeration value="--"/>
          <xsd:enumeration value="dispose"/>
          <xsd:enumeration value="rescind"/>
          <xsd:enumeration value="transfer to archives"/>
          <xsd:enumeration value="freeze"/>
        </xsd:restriction>
      </xsd:simpleType>
    </xsd:element>
    <xsd:element name="Rescinded" ma:index="29" nillable="true" ma:displayName="Rescinded" ma:default="0" ma:description="" ma:internalName="Rescinded">
      <xsd:simpleType>
        <xsd:restriction base="dms:Boolean"/>
      </xsd:simpleType>
    </xsd:element>
    <xsd:element name="Utilization" ma:index="30" ma:displayName="Utilization" ma:default="Principal" ma:description="" ma:format="Dropdown" ma:internalName="Utilization" ma:readOnly="false">
      <xsd:simpleType>
        <xsd:restriction base="dms:Choice">
          <xsd:enumeration value="Principal"/>
          <xsd:enumeration value="Associated"/>
          <xsd:enumeration value="Archived"/>
        </xsd:restriction>
      </xsd:simpleType>
    </xsd:element>
    <xsd:element name="In_x0020_Use" ma:index="31" nillable="true" ma:displayName="In Use" ma:default="1" ma:description="" ma:internalName="In_x0020_Use">
      <xsd:simpleType>
        <xsd:restriction base="dms:Boolean"/>
      </xsd:simpleType>
    </xsd:element>
    <xsd:element name="Form" ma:index="32" nillable="true" ma:displayName="Form" ma:default="0" ma:description="" ma:internalName="Form">
      <xsd:simpleType>
        <xsd:restriction base="dms:Boolean"/>
      </xsd:simpleType>
    </xsd:element>
    <xsd:element name="Related_x0020_Document" ma:index="33" nillable="true" ma:displayName="Related Documents" ma:description="" ma:internalName="Related_x0020_Document">
      <xsd:simpleType>
        <xsd:restriction base="dms:Note">
          <xsd:maxLength value="255"/>
        </xsd:restriction>
      </xsd:simpleType>
    </xsd:element>
    <xsd:element name="Associated_x0020_Policy" ma:index="34" nillable="true" ma:displayName="Associated Policy" ma:default="--" ma:description="" ma:format="Dropdown" ma:internalName="Associated_x0020_Policy">
      <xsd:simpleType>
        <xsd:restriction base="dms:Choice">
          <xsd:enumeration value="--"/>
          <xsd:enumeration value="Access Control Policy"/>
          <xsd:enumeration value="Assignment and Classification of Staff"/>
          <xsd:enumeration value="Audit and Accountability Policy"/>
          <xsd:enumeration value="Computer Security Policy"/>
          <xsd:enumeration value="Computer Security Awareness and Training Policy"/>
          <xsd:enumeration value="Configuration Management Policy"/>
          <xsd:enumeration value="Contingency Planning Policy"/>
          <xsd:enumeration value="Identification and Authentication Policy"/>
          <xsd:enumeration value="Incident Response Policy"/>
          <xsd:enumeration value="IT Risk Management Policy"/>
          <xsd:enumeration value="Media Protection Policy"/>
          <xsd:enumeration value="Personally Identifiable Information"/>
          <xsd:enumeration value="Personnel Security Policy"/>
          <xsd:enumeration value="Physical and Environmental Protection Policy"/>
          <xsd:enumeration value="Risk Assessment Policy"/>
          <xsd:enumeration value="Security Assessment and Authorization Policy"/>
          <xsd:enumeration value="Security Planning Policy"/>
          <xsd:enumeration value="Space Standards Policy"/>
          <xsd:enumeration value="System Maintenance Policy"/>
          <xsd:enumeration value="System and Services Acquisition Policy"/>
          <xsd:enumeration value="System and Communications Protection Policy"/>
          <xsd:enumeration value="System and Information Integrity Policy"/>
        </xsd:restriction>
      </xsd:simpleType>
    </xsd:element>
    <xsd:element name="CDMS_Area" ma:index="35" nillable="true" ma:displayName="CDMS_Area" ma:default="--" ma:description="" ma:format="Dropdown" ma:internalName="CDMS_Area">
      <xsd:simpleType>
        <xsd:restriction base="dms:Choice">
          <xsd:enumeration value="--"/>
          <xsd:enumeration value="Ge Tower System"/>
          <xsd:enumeration value="Ge Modules"/>
          <xsd:enumeration value="Cold Electronics"/>
          <xsd:enumeration value="Tower Mechanical Structure and Cabling"/>
          <xsd:enumeration value="Integration into Cryostat"/>
        </xsd:restriction>
      </xsd:simpleType>
    </xsd:element>
    <xsd:element name="Lock_x0020_and_x0020_Tag" ma:index="36" nillable="true" ma:displayName="Lock and Tag" ma:default="0" ma:description="" ma:internalName="Lock_x0020_and_x0020_Tag">
      <xsd:simpleType>
        <xsd:restriction base="dms:Boolean"/>
      </xsd:simpleType>
    </xsd:element>
    <xsd:element name="Subsystem" ma:index="37" nillable="true" ma:displayName="Subsystem" ma:default="--" ma:description="" ma:format="Dropdown" ma:internalName="Subsystem">
      <xsd:simpleType>
        <xsd:restriction base="dms:Choice">
          <xsd:enumeration value="--"/>
          <xsd:enumeration value="Global"/>
          <xsd:enumeration value="Injector"/>
          <xsd:enumeration value="Linac"/>
          <xsd:enumeration value="Power Conversion"/>
          <xsd:enumeration value="Linac/Injector"/>
          <xsd:enumeration value="Controls"/>
          <xsd:enumeration value="Radiation Physics"/>
          <xsd:enumeration value="Undulator"/>
          <xsd:enumeration value="XTOD"/>
          <xsd:enumeration value="XTOD/XES"/>
          <xsd:enumeration value="X-Ray Endstations"/>
          <xsd:enumeration value="Conventional"/>
        </xsd:restriction>
      </xsd:simpleType>
    </xsd:element>
    <xsd:element name="Management_x0020_System" ma:index="38" nillable="true" ma:displayName="Management System" ma:description="" ma:format="Dropdown" ma:internalName="Management_x0020_System">
      <xsd:simpleType>
        <xsd:restriction base="dms:Choice">
          <xsd:enumeration value="--"/>
          <xsd:enumeration value="ES&amp;H"/>
          <xsd:enumeration value="Human Resources"/>
          <xsd:enumeration value="Computing &amp; IT Services"/>
          <xsd:enumeration value="Facilities Management"/>
          <xsd:enumeration value="Financial Services"/>
          <xsd:enumeration value="Supply Chain Management"/>
          <xsd:enumeration value="Communications"/>
          <xsd:enumeration value="Project Management"/>
          <xsd:enumeration value="Legal Services"/>
          <xsd:enumeration value="Performance Management"/>
          <xsd:enumeration value="Conduct of Research"/>
          <xsd:enumeration value="Engineering Services"/>
          <xsd:enumeration value="User Facilities"/>
          <xsd:enumeration value="SSRL"/>
          <xsd:enumeration value="AD"/>
          <xsd:enumeration value="PPA"/>
          <xsd:enumeration value="LCLS"/>
          <xsd:enumeration value="Photon Science"/>
          <xsd:enumeration value="Acquisition Management"/>
          <xsd:enumeration value="Assurance Management"/>
          <xsd:enumeration value="Communications and External Relations Management"/>
          <xsd:enumeration value="Document Control"/>
          <xsd:enumeration value="ES&amp;H Management"/>
          <xsd:enumeration value="Facilities Management"/>
          <xsd:enumeration value="Financial Management"/>
          <xsd:enumeration value="Human Resources Management"/>
          <xsd:enumeration value="Information Technology"/>
          <xsd:enumeration value="Integrated Safeguards and Security Management"/>
          <xsd:enumeration value="Legal"/>
          <xsd:enumeration value="Management Plan for SLAC"/>
          <xsd:enumeration value="Property Control Management"/>
          <xsd:enumeration value="Quality Assurance"/>
          <xsd:enumeration value="Records Management"/>
          <xsd:enumeration value="Requirements Management"/>
          <xsd:enumeration value="Safety Software Quality Assurance"/>
          <xsd:enumeration value="Strategic Planning"/>
          <xsd:enumeration value="User Support"/>
          <xsd:enumeration value="Work Planning and Control Management"/>
        </xsd:restriction>
      </xsd:simpleType>
    </xsd:element>
    <xsd:element name="Tier" ma:index="39" nillable="true" ma:displayName="Tier" ma:default="Tier 3" ma:description="" ma:format="Dropdown" ma:internalName="Tier">
      <xsd:simpleType>
        <xsd:restriction base="dms:Choice">
          <xsd:enumeration value="Tier 1"/>
          <xsd:enumeration value="Tier 2"/>
          <xsd:enumeration value="Tier 3"/>
          <xsd:enumeration value="Tier 4"/>
        </xsd:restriction>
      </xsd:simpleType>
    </xsd:element>
    <xsd:element name="Legacy_Modified" ma:index="40" nillable="true" ma:displayName="Legacy Modified Date" ma:description="" ma:format="DateOnly" ma:internalName="Legacy_Modified">
      <xsd:simpleType>
        <xsd:restriction base="dms:DateTime"/>
      </xsd:simpleType>
    </xsd:element>
    <xsd:element name="Legacy_x0020_Modified_x0020_By" ma:index="41" nillable="true" ma:displayName="Legacy Modified By" ma:description="" ma:internalName="Legacy_x0020_Modified_x0020_By">
      <xsd:simpleType>
        <xsd:restriction base="dms:Text">
          <xsd:maxLength value="255"/>
        </xsd:restriction>
      </xsd:simpleType>
    </xsd:element>
    <xsd:element name="Date_x0020_Document_x0020_Created" ma:index="42" nillable="true" ma:displayName="Date Document Created" ma:description="" ma:format="DateOnly" ma:internalName="Date_x0020_Document_x0020_Created">
      <xsd:simpleType>
        <xsd:restriction base="dms:DateTime"/>
      </xsd:simpleType>
    </xsd:element>
    <xsd:element name="Legacy_x0020_Previous_x0020_Document_x0020_Number" ma:index="43" nillable="true" ma:displayName="Legacy Previous Document Number" ma:description="" ma:internalName="Legacy_x0020_Previous_x0020_Document_x0020_Number">
      <xsd:simpleType>
        <xsd:restriction base="dms:Text">
          <xsd:maxLength value="255"/>
        </xsd:restriction>
      </xsd:simpleType>
    </xsd:element>
    <xsd:element name="Notes1" ma:index="44" nillable="true" ma:displayName="Notes" ma:description="" ma:internalName="Notes1">
      <xsd:simpleType>
        <xsd:restriction base="dms:Note">
          <xsd:maxLength value="255"/>
        </xsd:restriction>
      </xsd:simpleType>
    </xsd:element>
    <xsd:element name="Legacy_x0020_Approvers" ma:index="45" nillable="true" ma:displayName="Legacy Approvers" ma:description="" ma:internalName="Legacy_x0020_Approvers">
      <xsd:simpleType>
        <xsd:restriction base="dms:Text">
          <xsd:maxLength value="255"/>
        </xsd:restriction>
      </xsd:simpleType>
    </xsd:element>
    <xsd:element name="Published_x0020_Document_x0020_ID" ma:index="46" nillable="true" ma:displayName="Published Document ID" ma:description="" ma:hidden="true" ma:internalName="Published_x0020_Document_x0020_ID" ma:readOnly="false">
      <xsd:simpleType>
        <xsd:restriction base="dms:Text">
          <xsd:maxLength value="255"/>
        </xsd:restriction>
      </xsd:simpleType>
    </xsd:element>
    <xsd:element name="_dlc_DocIdPersistId" ma:index="48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_dlc_DocIdUrl" ma:index="5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TaxCatchAll" ma:index="52" nillable="true" ma:displayName="Taxonomy Catch All Column" ma:hidden="true" ma:list="{6a8977d6-1827-4952-bce4-e51fa1f7c590}" ma:internalName="TaxCatchAll" ma:showField="CatchAllData" ma:web="346ec391-089f-4fb0-a4cc-cb200bf233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53" nillable="true" ma:displayName="Taxonomy Catch All Column1" ma:hidden="true" ma:list="{6a8977d6-1827-4952-bce4-e51fa1f7c590}" ma:internalName="TaxCatchAllLabel" ma:readOnly="true" ma:showField="CatchAllDataLabel" ma:web="346ec391-089f-4fb0-a4cc-cb200bf233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5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Source_x0020_Document_x0020_ID" ma:index="57" nillable="true" ma:displayName="Source Document Library" ma:description="" ma:hidden="true" ma:internalName="Source_x0020_Document_x0020_ID" ma:readOnly="false">
      <xsd:simpleType>
        <xsd:restriction base="dms:Text">
          <xsd:maxLength value="255"/>
        </xsd:restriction>
      </xsd:simpleType>
    </xsd:element>
    <xsd:element name="Related_x0020_Document_x0020_URL" ma:index="58" nillable="true" ma:displayName="Related Document URL" ma:description="" ma:format="Hyperlink" ma:hidden="true" ma:internalName="Related_x0020_Document_x0020_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egacy_x0020_Document_x0020_URL" ma:index="59" nillable="true" ma:displayName="Legacy Document URL" ma:description="" ma:hidden="true" ma:internalName="Legacy_x0020_Document_x0020_URL" ma:readOnly="false">
      <xsd:simpleType>
        <xsd:restriction base="dms:Text">
          <xsd:maxLength value="255"/>
        </xsd:restriction>
      </xsd:simpleType>
    </xsd:element>
    <xsd:element name="Related_x0020_URL" ma:index="64" nillable="true" ma:displayName="Related URL" ma:description="" ma:format="Hyperlink" ma:hidden="true" ma:internalName="Related_x0020_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dfbd1098dd984cca8e572d891b515fc5" ma:index="65" ma:taxonomy="true" ma:internalName="dfbd1098dd984cca8e572d891b515fc5" ma:taxonomyFieldName="Organization_x0020_Unit" ma:displayName="Organization Unit" ma:indexed="true" ma:default="" ma:fieldId="{dfbd1098-dd98-4cca-8e57-2d891b515fc5}" ma:sspId="8873248b-d7d4-452f-9de5-dced48d3002c" ma:termSetId="a3bef51c-adc4-4503-a1bb-0f20f3608a6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0f8c9a06362439a93ccf8e7250f9630" ma:index="67" ma:taxonomy="true" ma:internalName="m0f8c9a06362439a93ccf8e7250f9630" ma:taxonomyFieldName="Document_x0020_Type" ma:displayName="Document Type" ma:indexed="true" ma:default="" ma:fieldId="{60f8c9a0-6362-439a-93cc-f8e7250f9630}" ma:sspId="8873248b-d7d4-452f-9de5-dced48d3002c" ma:termSetId="cac6ab47-f0a5-45cc-9454-7a2783ec5b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57945f0cf41a089fc8cbef600415c" ma:index="69" ma:taxonomy="true" ma:internalName="eb957945f0cf41a089fc8cbef600415c" ma:taxonomyFieldName="Document_x0020_Sub_x0020_Type" ma:displayName="Document Sub Type" ma:indexed="true" ma:default="" ma:fieldId="{eb957945-f0cf-41a0-89fc-8cbef600415c}" ma:sspId="8873248b-d7d4-452f-9de5-dced48d3002c" ma:termSetId="35c1fe8f-1b00-4066-ab6b-b22f72fbb4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urce_x0020_Document_x0020_ID1" ma:index="71" nillable="true" ma:displayName="Source Document ID" ma:description="" ma:internalName="Source_x0020_Document_x0020_ID1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ShortComment" ma:index="63" nillable="true" ma:displayName="Comments" ma:internalName="ShortComment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displayName="Author"/>
        <xsd:element ref="dcterms:created" minOccurs="0" maxOccurs="1"/>
        <xsd:element ref="dc:identifier" minOccurs="0" maxOccurs="1"/>
        <xsd:element name="contentType" minOccurs="0" maxOccurs="1" type="xsd:string" ma:index="66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3F1C6-E643-4597-BD68-C599B5629A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1B16AA-9221-46AE-B700-523442ABDABD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schemas.microsoft.com/sharepoint/v3"/>
    <ds:schemaRef ds:uri="1bcfbb0d-57da-4fff-968f-f82913bae0e8"/>
    <ds:schemaRef ds:uri="http://purl.org/dc/dcmitype/"/>
    <ds:schemaRef ds:uri="http://schemas.microsoft.com/office/infopath/2007/PartnerControls"/>
    <ds:schemaRef ds:uri="http://schemas.microsoft.com/sharepoint/v3/field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1809775-0102-4118-B1B3-0E6CB2CAB7D6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0F39D02-36B3-4DDB-913B-77A13176208D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B5BC7FC6-15BD-4F98-85CB-906E8B7B04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bcfbb0d-57da-4fff-968f-f82913bae0e8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67092</TotalTime>
  <Words>1030</Words>
  <Application>Microsoft Office PowerPoint</Application>
  <PresentationFormat>On-screen Show (4:3)</PresentationFormat>
  <Paragraphs>201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ＭＳ Ｐゴシック</vt:lpstr>
      <vt:lpstr>Arial</vt:lpstr>
      <vt:lpstr>1_blank</vt:lpstr>
      <vt:lpstr>First LCLS-II Production Cavity Results with N-Doping</vt:lpstr>
      <vt:lpstr>Outline</vt:lpstr>
      <vt:lpstr>Outline</vt:lpstr>
      <vt:lpstr>Introduction to LCLS-II</vt:lpstr>
      <vt:lpstr>Outline</vt:lpstr>
      <vt:lpstr>Cavity Fabrication</vt:lpstr>
      <vt:lpstr>Cavity Preparation Method</vt:lpstr>
      <vt:lpstr>Issues with Original Recipe</vt:lpstr>
      <vt:lpstr>Initial Cavity Results</vt:lpstr>
      <vt:lpstr>Residual Resistance</vt:lpstr>
      <vt:lpstr>Cavity Preparation Method</vt:lpstr>
      <vt:lpstr>Residual Resistance</vt:lpstr>
      <vt:lpstr>Residual Resistance</vt:lpstr>
      <vt:lpstr>Initial Cavity Results</vt:lpstr>
      <vt:lpstr>Cavity Results after Recipe Change</vt:lpstr>
      <vt:lpstr>Outline</vt:lpstr>
      <vt:lpstr>BCS Resistance in Production Cavities</vt:lpstr>
      <vt:lpstr>Outline</vt:lpstr>
      <vt:lpstr>Vendor Statistics</vt:lpstr>
      <vt:lpstr>Vendor B Results</vt:lpstr>
      <vt:lpstr>Vendor A Results</vt:lpstr>
      <vt:lpstr>Vendor A Results</vt:lpstr>
      <vt:lpstr>Vendor A – Surface Roughness</vt:lpstr>
      <vt:lpstr>Vendor A – Improved EP</vt:lpstr>
      <vt:lpstr>Vendor A – Increased Removal</vt:lpstr>
      <vt:lpstr>Vendor A Path Forward</vt:lpstr>
      <vt:lpstr>Outline</vt:lpstr>
      <vt:lpstr>Summary</vt:lpstr>
      <vt:lpstr>PowerPoint Presentation</vt:lpstr>
    </vt:vector>
  </TitlesOfParts>
  <Company>SLAC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LCLS-II PowerPoint Template</dc:title>
  <dc:creator>FACET</dc:creator>
  <cp:lastModifiedBy>Gonnella, Dan A</cp:lastModifiedBy>
  <cp:revision>2093</cp:revision>
  <cp:lastPrinted>2009-07-27T17:31:51Z</cp:lastPrinted>
  <dcterms:created xsi:type="dcterms:W3CDTF">2009-11-23T23:38:17Z</dcterms:created>
  <dcterms:modified xsi:type="dcterms:W3CDTF">2017-02-17T21:06:36Z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0x0101000DE68A87D5FCF644814D623BEEAED63F02004D13F123D9C5A44EBA17F2E4173D07F4</vt:lpwstr>
  </property>
  <property fmtid="{D5CDD505-2E9C-101B-9397-08002B2CF9AE}" pid="3" name="DocType">
    <vt:lpwstr>Presentation</vt:lpwstr>
  </property>
  <property fmtid="{D5CDD505-2E9C-101B-9397-08002B2CF9AE}" pid="4" name="Plenary Agenda Item">
    <vt:lpwstr>7</vt:lpwstr>
  </property>
  <property fmtid="{D5CDD505-2E9C-101B-9397-08002B2CF9AE}" pid="5" name="Formatting Updated">
    <vt:lpwstr>true</vt:lpwstr>
  </property>
  <property fmtid="{D5CDD505-2E9C-101B-9397-08002B2CF9AE}" pid="6" name="Plenary Agenda">
    <vt:lpwstr>8</vt:lpwstr>
  </property>
  <property fmtid="{D5CDD505-2E9C-101B-9397-08002B2CF9AE}" pid="7" name="_dlc_DocIdItemGuid">
    <vt:lpwstr>c60d9011-2e8e-4be0-ae33-f390fdd3c08f</vt:lpwstr>
  </property>
  <property fmtid="{D5CDD505-2E9C-101B-9397-08002B2CF9AE}" pid="8" name="Organization Unit">
    <vt:lpwstr>238;#LCLS-2|5fa05ef5-bcb1-47c1-a006-b66d0ac2220e</vt:lpwstr>
  </property>
  <property fmtid="{D5CDD505-2E9C-101B-9397-08002B2CF9AE}" pid="9" name="Document Type">
    <vt:lpwstr>218;#Templates|09abdf3f-5dae-474d-8c44-157bf154b270</vt:lpwstr>
  </property>
  <property fmtid="{D5CDD505-2E9C-101B-9397-08002B2CF9AE}" pid="10" name="Document Sub Type">
    <vt:lpwstr>27;#General|d57823a0-9e3d-424e-8823-44677f6c0461</vt:lpwstr>
  </property>
</Properties>
</file>